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9" r:id="rId1"/>
  </p:sldMasterIdLst>
  <p:sldIdLst>
    <p:sldId id="256" r:id="rId2"/>
    <p:sldId id="257" r:id="rId3"/>
    <p:sldId id="259" r:id="rId4"/>
    <p:sldId id="263" r:id="rId5"/>
    <p:sldId id="264" r:id="rId6"/>
    <p:sldId id="272" r:id="rId7"/>
    <p:sldId id="275" r:id="rId8"/>
    <p:sldId id="276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7" r:id="rId17"/>
    <p:sldId id="261" r:id="rId18"/>
    <p:sldId id="262" r:id="rId19"/>
    <p:sldId id="273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4" autoAdjust="0"/>
    <p:restoredTop sz="94660"/>
  </p:normalViewPr>
  <p:slideViewPr>
    <p:cSldViewPr snapToGrid="0">
      <p:cViewPr varScale="1">
        <p:scale>
          <a:sx n="81" d="100"/>
          <a:sy n="81" d="100"/>
        </p:scale>
        <p:origin x="6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5DDE3-BDD4-4B3A-AEDC-1B07FE82D5DE}" type="datetimeFigureOut">
              <a:rPr lang="en-US" smtClean="0"/>
              <a:t>03/12/2024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764A2-030D-4DAC-9182-6ED7365426E8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96162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5DDE3-BDD4-4B3A-AEDC-1B07FE82D5DE}" type="datetimeFigureOut">
              <a:rPr lang="en-US" smtClean="0"/>
              <a:t>03/12/2024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764A2-030D-4DAC-9182-6ED736542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6133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5DDE3-BDD4-4B3A-AEDC-1B07FE82D5DE}" type="datetimeFigureOut">
              <a:rPr lang="en-US" smtClean="0"/>
              <a:t>03/12/2024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764A2-030D-4DAC-9182-6ED736542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2146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5DDE3-BDD4-4B3A-AEDC-1B07FE82D5DE}" type="datetimeFigureOut">
              <a:rPr lang="en-US" smtClean="0"/>
              <a:t>03/12/2024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764A2-030D-4DAC-9182-6ED736542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2960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5DDE3-BDD4-4B3A-AEDC-1B07FE82D5DE}" type="datetimeFigureOut">
              <a:rPr lang="en-US" smtClean="0"/>
              <a:t>03/12/2024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764A2-030D-4DAC-9182-6ED7365426E8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5948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59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5DDE3-BDD4-4B3A-AEDC-1B07FE82D5DE}" type="datetimeFigureOut">
              <a:rPr lang="en-US" smtClean="0"/>
              <a:t>03/12/2024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764A2-030D-4DAC-9182-6ED736542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9399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28676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5DDE3-BDD4-4B3A-AEDC-1B07FE82D5DE}" type="datetimeFigureOut">
              <a:rPr lang="en-US" smtClean="0"/>
              <a:t>03/12/2024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764A2-030D-4DAC-9182-6ED736542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7168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5DDE3-BDD4-4B3A-AEDC-1B07FE82D5DE}" type="datetimeFigureOut">
              <a:rPr lang="en-US" smtClean="0"/>
              <a:t>03/12/2024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764A2-030D-4DAC-9182-6ED736542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4453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5DDE3-BDD4-4B3A-AEDC-1B07FE82D5DE}" type="datetimeFigureOut">
              <a:rPr lang="en-US" smtClean="0"/>
              <a:t>03/12/2024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764A2-030D-4DAC-9182-6ED736542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2448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6255DDE3-BDD4-4B3A-AEDC-1B07FE82D5DE}" type="datetimeFigureOut">
              <a:rPr lang="en-US" smtClean="0"/>
              <a:t>03/12/2024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44764A2-030D-4DAC-9182-6ED736542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5781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5DDE3-BDD4-4B3A-AEDC-1B07FE82D5DE}" type="datetimeFigureOut">
              <a:rPr lang="en-US" smtClean="0"/>
              <a:t>03/12/2024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764A2-030D-4DAC-9182-6ED736542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8711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6255DDE3-BDD4-4B3A-AEDC-1B07FE82D5DE}" type="datetimeFigureOut">
              <a:rPr lang="en-US" smtClean="0"/>
              <a:t>03/12/2024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344764A2-030D-4DAC-9182-6ED7365426E8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7283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0" r:id="rId1"/>
    <p:sldLayoutId id="2147483781" r:id="rId2"/>
    <p:sldLayoutId id="2147483782" r:id="rId3"/>
    <p:sldLayoutId id="2147483783" r:id="rId4"/>
    <p:sldLayoutId id="2147483784" r:id="rId5"/>
    <p:sldLayoutId id="2147483785" r:id="rId6"/>
    <p:sldLayoutId id="2147483786" r:id="rId7"/>
    <p:sldLayoutId id="2147483787" r:id="rId8"/>
    <p:sldLayoutId id="2147483788" r:id="rId9"/>
    <p:sldLayoutId id="2147483789" r:id="rId10"/>
    <p:sldLayoutId id="2147483790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86/s13677-020-00214-w" TargetMode="External"/><Relationship Id="rId2" Type="http://schemas.openxmlformats.org/officeDocument/2006/relationships/hyperlink" Target="https://doi.org/10.2307/41703503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i.org/10.1145/3184738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5726" y="257426"/>
            <a:ext cx="5319252" cy="1187916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4000" b="1" dirty="0" smtClean="0">
                <a:latin typeface="+mn-lt"/>
              </a:rPr>
              <a:t>E-Commerce Data Vault</a:t>
            </a:r>
            <a:endParaRPr lang="en-US" sz="4000" b="1" dirty="0">
              <a:latin typeface="+mn-lt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15726" y="4703394"/>
            <a:ext cx="10058400" cy="1821292"/>
          </a:xfrm>
        </p:spPr>
        <p:txBody>
          <a:bodyPr>
            <a:noAutofit/>
          </a:bodyPr>
          <a:lstStyle/>
          <a:p>
            <a:r>
              <a:rPr lang="en-US" sz="2800" dirty="0" smtClean="0">
                <a:latin typeface="+mn-lt"/>
              </a:rPr>
              <a:t>Rayan Hassan, </a:t>
            </a:r>
            <a:r>
              <a:rPr lang="en-US" sz="2800" dirty="0" err="1" smtClean="0">
                <a:latin typeface="+mn-lt"/>
              </a:rPr>
              <a:t>Soumyae</a:t>
            </a:r>
            <a:r>
              <a:rPr lang="en-US" sz="2800" dirty="0" smtClean="0">
                <a:latin typeface="+mn-lt"/>
              </a:rPr>
              <a:t> </a:t>
            </a:r>
            <a:r>
              <a:rPr lang="en-US" sz="2800" dirty="0" err="1" smtClean="0">
                <a:latin typeface="+mn-lt"/>
              </a:rPr>
              <a:t>Tyagi</a:t>
            </a:r>
            <a:endParaRPr lang="en-US" sz="2800" dirty="0" smtClean="0">
              <a:latin typeface="+mn-lt"/>
            </a:endParaRPr>
          </a:p>
          <a:p>
            <a:endParaRPr lang="en-US" sz="2800" dirty="0">
              <a:latin typeface="+mn-lt"/>
            </a:endParaRPr>
          </a:p>
          <a:p>
            <a:r>
              <a:rPr lang="en-US" sz="2800" dirty="0" smtClean="0">
                <a:latin typeface="+mn-lt"/>
              </a:rPr>
              <a:t>DS5110 – Intro to Data Management Section 04</a:t>
            </a:r>
          </a:p>
        </p:txBody>
      </p:sp>
    </p:spTree>
    <p:extLst>
      <p:ext uri="{BB962C8B-B14F-4D97-AF65-F5344CB8AC3E}">
        <p14:creationId xmlns:p14="http://schemas.microsoft.com/office/powerpoint/2010/main" val="801497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Dashboards – Access User Reviews 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9411" y="1790453"/>
            <a:ext cx="8614137" cy="4527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76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Dashboards – Access Product Metadata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2618" y="1792515"/>
            <a:ext cx="5467723" cy="4525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73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Dashboards – User Reviews Visualization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1566" y="1814050"/>
            <a:ext cx="9369828" cy="4521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679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Dashboards – Product Metadata Visualization (1)</a:t>
            </a:r>
            <a:endParaRPr lang="en-US" sz="2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8072" y="1876032"/>
            <a:ext cx="9916815" cy="4400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879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Dashboards – Product Metadata Visualization </a:t>
            </a:r>
            <a:r>
              <a:rPr lang="en-US" sz="2800" dirty="0" smtClean="0"/>
              <a:t>(2)</a:t>
            </a:r>
            <a:endParaRPr lang="en-US" sz="2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284" y="2006213"/>
            <a:ext cx="11280391" cy="3893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317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err="1" smtClean="0"/>
              <a:t>ChatBot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4578" r="15602" b="-575"/>
          <a:stretch/>
        </p:blipFill>
        <p:spPr>
          <a:xfrm>
            <a:off x="5896366" y="2111969"/>
            <a:ext cx="5648671" cy="40292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621" b="419"/>
          <a:stretch/>
        </p:blipFill>
        <p:spPr>
          <a:xfrm>
            <a:off x="552652" y="2111969"/>
            <a:ext cx="4373309" cy="1401425"/>
          </a:xfrm>
          <a:prstGeom prst="rect">
            <a:avLst/>
          </a:prstGeom>
        </p:spPr>
      </p:pic>
      <p:cxnSp>
        <p:nvCxnSpPr>
          <p:cNvPr id="7" name="Elbow Connector 6"/>
          <p:cNvCxnSpPr>
            <a:stCxn id="5" idx="2"/>
            <a:endCxn id="4" idx="1"/>
          </p:cNvCxnSpPr>
          <p:nvPr/>
        </p:nvCxnSpPr>
        <p:spPr>
          <a:xfrm rot="16200000" flipH="1">
            <a:off x="4011234" y="2241466"/>
            <a:ext cx="613205" cy="3157059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8083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err="1" smtClean="0"/>
              <a:t>ChatBot</a:t>
            </a:r>
            <a:endParaRPr lang="en-US" sz="2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920" b="1879"/>
          <a:stretch/>
        </p:blipFill>
        <p:spPr>
          <a:xfrm>
            <a:off x="204593" y="2645027"/>
            <a:ext cx="4196327" cy="184816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t="1" r="16010" b="1286"/>
          <a:stretch/>
        </p:blipFill>
        <p:spPr>
          <a:xfrm>
            <a:off x="6033061" y="219993"/>
            <a:ext cx="5889534" cy="303473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t="6672" r="17233" b="7337"/>
          <a:stretch/>
        </p:blipFill>
        <p:spPr>
          <a:xfrm>
            <a:off x="6029656" y="3569109"/>
            <a:ext cx="5892939" cy="2684206"/>
          </a:xfrm>
          <a:prstGeom prst="rect">
            <a:avLst/>
          </a:prstGeom>
        </p:spPr>
      </p:pic>
      <p:cxnSp>
        <p:nvCxnSpPr>
          <p:cNvPr id="10" name="Elbow Connector 9"/>
          <p:cNvCxnSpPr>
            <a:stCxn id="3" idx="3"/>
            <a:endCxn id="6" idx="1"/>
          </p:cNvCxnSpPr>
          <p:nvPr/>
        </p:nvCxnSpPr>
        <p:spPr>
          <a:xfrm flipV="1">
            <a:off x="4400920" y="1737360"/>
            <a:ext cx="1632141" cy="1831749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Elbow Connector 11"/>
          <p:cNvCxnSpPr>
            <a:stCxn id="3" idx="3"/>
            <a:endCxn id="8" idx="1"/>
          </p:cNvCxnSpPr>
          <p:nvPr/>
        </p:nvCxnSpPr>
        <p:spPr>
          <a:xfrm>
            <a:off x="4400920" y="3569109"/>
            <a:ext cx="1628736" cy="1342103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1175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Conclusion / Discussion</a:t>
            </a:r>
            <a:endParaRPr lang="en-US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2017576" y="2127927"/>
            <a:ext cx="56987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Warehouse solution that integrates structured and unstructured data</a:t>
            </a:r>
            <a:endParaRPr lang="en-US" sz="2000" dirty="0"/>
          </a:p>
        </p:txBody>
      </p:sp>
      <p:sp>
        <p:nvSpPr>
          <p:cNvPr id="9" name="TextBox 8"/>
          <p:cNvSpPr txBox="1"/>
          <p:nvPr/>
        </p:nvSpPr>
        <p:spPr>
          <a:xfrm>
            <a:off x="2017576" y="3012857"/>
            <a:ext cx="56987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Use of automated ETL processes</a:t>
            </a:r>
            <a:endParaRPr lang="en-US" sz="2000" dirty="0"/>
          </a:p>
        </p:txBody>
      </p:sp>
      <p:sp>
        <p:nvSpPr>
          <p:cNvPr id="11" name="TextBox 10"/>
          <p:cNvSpPr txBox="1"/>
          <p:nvPr/>
        </p:nvSpPr>
        <p:spPr>
          <a:xfrm>
            <a:off x="2017576" y="3650913"/>
            <a:ext cx="56987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Valuable data visualization techniques and interactive Dashboards</a:t>
            </a:r>
            <a:endParaRPr lang="en-US" sz="2000" dirty="0"/>
          </a:p>
        </p:txBody>
      </p:sp>
      <p:sp>
        <p:nvSpPr>
          <p:cNvPr id="12" name="TextBox 11"/>
          <p:cNvSpPr txBox="1"/>
          <p:nvPr/>
        </p:nvSpPr>
        <p:spPr>
          <a:xfrm>
            <a:off x="2017577" y="4535843"/>
            <a:ext cx="56987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Creation of a </a:t>
            </a:r>
            <a:r>
              <a:rPr lang="en-US" sz="2000" dirty="0" err="1" smtClean="0"/>
              <a:t>ChatBot</a:t>
            </a:r>
            <a:r>
              <a:rPr lang="en-US" sz="2000" dirty="0" smtClean="0"/>
              <a:t> to help answer user questions about products</a:t>
            </a:r>
            <a:endParaRPr lang="en-US" sz="2000" dirty="0"/>
          </a:p>
        </p:txBody>
      </p:sp>
      <p:sp>
        <p:nvSpPr>
          <p:cNvPr id="14" name="Cloud Callout 13"/>
          <p:cNvSpPr/>
          <p:nvPr/>
        </p:nvSpPr>
        <p:spPr>
          <a:xfrm>
            <a:off x="7716353" y="2342532"/>
            <a:ext cx="4330127" cy="3204859"/>
          </a:xfrm>
          <a:prstGeom prst="cloudCallou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Enhancing real-time interactivity with Data Dashboards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Adding more features to the </a:t>
            </a:r>
            <a:r>
              <a:rPr lang="en-US" sz="2000" dirty="0" err="1" smtClean="0"/>
              <a:t>ChatBot</a:t>
            </a:r>
            <a:r>
              <a:rPr lang="en-US" sz="2000" dirty="0" smtClean="0"/>
              <a:t> 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9123349" y="1839891"/>
            <a:ext cx="15161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Future Work </a:t>
            </a:r>
            <a:endParaRPr lang="en-US" sz="2000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2017575" y="5350943"/>
            <a:ext cx="56987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Limited GCP credits, and time</a:t>
            </a:r>
            <a:endParaRPr lang="en-US" sz="20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1216320" y="5338449"/>
            <a:ext cx="734051" cy="41260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1358" y="4596745"/>
            <a:ext cx="343976" cy="34397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1358" y="3068991"/>
            <a:ext cx="343976" cy="34397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1358" y="3832868"/>
            <a:ext cx="343976" cy="343976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1358" y="2281508"/>
            <a:ext cx="343976" cy="343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352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References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1800" dirty="0"/>
              <a:t>• </a:t>
            </a:r>
            <a:r>
              <a:rPr lang="en-US" sz="1800" dirty="0" err="1"/>
              <a:t>Hou</a:t>
            </a:r>
            <a:r>
              <a:rPr lang="en-US" sz="1800" dirty="0"/>
              <a:t>, </a:t>
            </a:r>
            <a:r>
              <a:rPr lang="en-US" sz="1800" dirty="0" err="1"/>
              <a:t>Yupeng</a:t>
            </a:r>
            <a:r>
              <a:rPr lang="en-US" sz="1800" dirty="0"/>
              <a:t>, Li, </a:t>
            </a:r>
            <a:r>
              <a:rPr lang="en-US" sz="1800" dirty="0" err="1"/>
              <a:t>Jiacheng</a:t>
            </a:r>
            <a:r>
              <a:rPr lang="en-US" sz="1800" dirty="0"/>
              <a:t>, He, </a:t>
            </a:r>
            <a:r>
              <a:rPr lang="en-US" sz="1800" dirty="0" err="1"/>
              <a:t>Zhankui</a:t>
            </a:r>
            <a:r>
              <a:rPr lang="en-US" sz="1800" dirty="0"/>
              <a:t>, Yan, An, Chen, </a:t>
            </a:r>
            <a:r>
              <a:rPr lang="en-US" sz="1800" dirty="0" err="1"/>
              <a:t>Xiusi</a:t>
            </a:r>
            <a:r>
              <a:rPr lang="en-US" sz="1800" dirty="0"/>
              <a:t>, and </a:t>
            </a:r>
            <a:r>
              <a:rPr lang="en-US" sz="1800" dirty="0" err="1"/>
              <a:t>McAuley,Julian</a:t>
            </a:r>
            <a:r>
              <a:rPr lang="en-US" sz="1800" dirty="0"/>
              <a:t>. ”Bridging Language and Items for Retrieval and Recommendation.” </a:t>
            </a:r>
            <a:r>
              <a:rPr lang="en-US" sz="1800" dirty="0" err="1"/>
              <a:t>arXivpreprint</a:t>
            </a:r>
            <a:r>
              <a:rPr lang="en-US" sz="1800" dirty="0"/>
              <a:t> arXiv:2403.03952 (2024</a:t>
            </a:r>
            <a:r>
              <a:rPr lang="en-US" sz="1800" dirty="0" smtClean="0"/>
              <a:t>)</a:t>
            </a:r>
          </a:p>
          <a:p>
            <a:r>
              <a:rPr lang="en-US" sz="1800" dirty="0" smtClean="0"/>
              <a:t>• </a:t>
            </a:r>
            <a:r>
              <a:rPr lang="en-US" sz="1800" dirty="0"/>
              <a:t>Chen, H., Chiang, R. H., &amp; </a:t>
            </a:r>
            <a:r>
              <a:rPr lang="en-US" sz="1800" dirty="0" err="1"/>
              <a:t>Storey</a:t>
            </a:r>
            <a:r>
              <a:rPr lang="en-US" sz="1800" dirty="0"/>
              <a:t>, V. C. (2012). Business intelligence and </a:t>
            </a:r>
            <a:r>
              <a:rPr lang="en-US" sz="1800" dirty="0" err="1"/>
              <a:t>analytics:From</a:t>
            </a:r>
            <a:r>
              <a:rPr lang="en-US" sz="1800" dirty="0"/>
              <a:t> big data to big impact. MIS Quarterly, 36(4), </a:t>
            </a:r>
            <a:r>
              <a:rPr lang="en-US" sz="1800" dirty="0" smtClean="0"/>
              <a:t>1165–1188. </a:t>
            </a:r>
            <a:r>
              <a:rPr lang="en-US" sz="1800" dirty="0" smtClean="0">
                <a:hlinkClick r:id="rId2"/>
              </a:rPr>
              <a:t>https://doi.org/10.2307/41703503</a:t>
            </a:r>
            <a:endParaRPr lang="en-US" sz="1800" dirty="0" smtClean="0"/>
          </a:p>
          <a:p>
            <a:r>
              <a:rPr lang="en-US" sz="1800" dirty="0" smtClean="0"/>
              <a:t>• </a:t>
            </a:r>
            <a:r>
              <a:rPr lang="en-US" sz="1800" dirty="0"/>
              <a:t>Faisal, M. I., Hossain, M. A., &amp; Rahman, M. S. (2020). Automated ETL </a:t>
            </a:r>
            <a:r>
              <a:rPr lang="en-US" sz="1800" dirty="0" err="1"/>
              <a:t>pipelinefor</a:t>
            </a:r>
            <a:r>
              <a:rPr lang="en-US" sz="1800" dirty="0"/>
              <a:t> data integration in cloud data warehousing. Journal of Cloud Computing: Ad-</a:t>
            </a:r>
            <a:r>
              <a:rPr lang="en-US" sz="1800" dirty="0" err="1"/>
              <a:t>vances</a:t>
            </a:r>
            <a:r>
              <a:rPr lang="en-US" sz="1800" dirty="0"/>
              <a:t>, Systems and Applications, 9(1), 34-47. </a:t>
            </a:r>
            <a:r>
              <a:rPr lang="en-US" sz="1800" dirty="0">
                <a:hlinkClick r:id="rId3"/>
              </a:rPr>
              <a:t>https://</a:t>
            </a:r>
            <a:r>
              <a:rPr lang="en-US" sz="1800" dirty="0" smtClean="0">
                <a:hlinkClick r:id="rId3"/>
              </a:rPr>
              <a:t>doi.org/10.1186/s13677-020-00214-w</a:t>
            </a:r>
            <a:r>
              <a:rPr lang="en-US" sz="1800" dirty="0" smtClean="0"/>
              <a:t> </a:t>
            </a:r>
          </a:p>
          <a:p>
            <a:r>
              <a:rPr lang="en-US" sz="1800" dirty="0" smtClean="0"/>
              <a:t>• </a:t>
            </a:r>
            <a:r>
              <a:rPr lang="en-US" sz="1800" dirty="0" err="1"/>
              <a:t>Stonebraker</a:t>
            </a:r>
            <a:r>
              <a:rPr lang="en-US" sz="1800" dirty="0"/>
              <a:t>, M., C¸ </a:t>
            </a:r>
            <a:r>
              <a:rPr lang="en-US" sz="1800" dirty="0" err="1"/>
              <a:t>etintemel</a:t>
            </a:r>
            <a:r>
              <a:rPr lang="en-US" sz="1800" dirty="0"/>
              <a:t>, U., &amp; </a:t>
            </a:r>
            <a:r>
              <a:rPr lang="en-US" sz="1800" dirty="0" err="1"/>
              <a:t>Zdonik</a:t>
            </a:r>
            <a:r>
              <a:rPr lang="en-US" sz="1800" dirty="0"/>
              <a:t>, S. (2018). The design of modern </a:t>
            </a:r>
            <a:r>
              <a:rPr lang="en-US" sz="1800" dirty="0" err="1"/>
              <a:t>datamanagement</a:t>
            </a:r>
            <a:r>
              <a:rPr lang="en-US" sz="1800" dirty="0"/>
              <a:t> systems. ACM Computing Surveys, 50(2), 1-41. </a:t>
            </a:r>
            <a:r>
              <a:rPr lang="en-US" sz="1800" dirty="0">
                <a:hlinkClick r:id="rId4"/>
              </a:rPr>
              <a:t>https://</a:t>
            </a:r>
            <a:r>
              <a:rPr lang="en-US" sz="1800" dirty="0" smtClean="0">
                <a:hlinkClick r:id="rId4"/>
              </a:rPr>
              <a:t>doi.org/10.1145/3184738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15337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Any Questions</a:t>
            </a:r>
            <a:endParaRPr lang="en-US" dirty="0"/>
          </a:p>
        </p:txBody>
      </p:sp>
      <p:sp>
        <p:nvSpPr>
          <p:cNvPr id="5" name="Action Button: Help 4">
            <a:hlinkClick r:id="" action="ppaction://noaction" highlightClick="1"/>
          </p:cNvPr>
          <p:cNvSpPr/>
          <p:nvPr/>
        </p:nvSpPr>
        <p:spPr>
          <a:xfrm>
            <a:off x="4772578" y="2572118"/>
            <a:ext cx="2707804" cy="2465930"/>
          </a:xfrm>
          <a:prstGeom prst="actionButtonHelp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931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3"/>
          <p:cNvSpPr/>
          <p:nvPr/>
        </p:nvSpPr>
        <p:spPr>
          <a:xfrm>
            <a:off x="1522034" y="2914281"/>
            <a:ext cx="8618958" cy="1091380"/>
          </a:xfrm>
          <a:prstGeom prst="homePlat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lvl="1"/>
            <a:r>
              <a:rPr lang="en-US" sz="2000" dirty="0"/>
              <a:t>Design a robust and scalable data warehousing solution that integrates both user reviews and product </a:t>
            </a:r>
            <a:r>
              <a:rPr lang="en-US" sz="2000" dirty="0" smtClean="0"/>
              <a:t>metadata</a:t>
            </a:r>
            <a:endParaRPr lang="en-US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Introduction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b="1" dirty="0" smtClean="0"/>
          </a:p>
          <a:p>
            <a:r>
              <a:rPr lang="en-US" b="1" dirty="0" smtClean="0"/>
              <a:t>Goals</a:t>
            </a:r>
          </a:p>
          <a:p>
            <a:endParaRPr lang="en-US" b="1" dirty="0" smtClean="0"/>
          </a:p>
          <a:p>
            <a:pPr marL="201168" lvl="1" indent="0">
              <a:buNone/>
            </a:pPr>
            <a:endParaRPr lang="en-US" sz="2000" dirty="0" smtClean="0"/>
          </a:p>
          <a:p>
            <a:pPr marL="201168" lvl="1" indent="0">
              <a:buNone/>
            </a:pPr>
            <a:endParaRPr lang="en-US" sz="2000" dirty="0"/>
          </a:p>
          <a:p>
            <a:pPr marL="201168" lvl="1" indent="0">
              <a:buNone/>
            </a:pPr>
            <a:endParaRPr lang="en-US" sz="2000" dirty="0" smtClean="0"/>
          </a:p>
          <a:p>
            <a:pPr lvl="1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5" name="Pentagon 4"/>
          <p:cNvSpPr/>
          <p:nvPr/>
        </p:nvSpPr>
        <p:spPr>
          <a:xfrm>
            <a:off x="1522034" y="4177507"/>
            <a:ext cx="8618958" cy="1091380"/>
          </a:xfrm>
          <a:prstGeom prst="homePlat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lvl="1"/>
            <a:r>
              <a:rPr lang="en-US" sz="2000" dirty="0"/>
              <a:t>Create a </a:t>
            </a:r>
            <a:r>
              <a:rPr lang="en-US" sz="2000" dirty="0" err="1"/>
              <a:t>ChatBot</a:t>
            </a:r>
            <a:r>
              <a:rPr lang="en-US" sz="2000" dirty="0"/>
              <a:t> that can answer all types of questions about a given </a:t>
            </a:r>
            <a:r>
              <a:rPr lang="en-US" sz="2000" dirty="0" smtClean="0"/>
              <a:t>product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5320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40" y="286603"/>
            <a:ext cx="10607040" cy="1443217"/>
          </a:xfrm>
        </p:spPr>
        <p:txBody>
          <a:bodyPr>
            <a:normAutofit/>
          </a:bodyPr>
          <a:lstStyle/>
          <a:p>
            <a:r>
              <a:rPr lang="en-US" sz="2800" dirty="0" smtClean="0"/>
              <a:t>Methodology</a:t>
            </a:r>
            <a:endParaRPr lang="en-US" sz="2800" dirty="0"/>
          </a:p>
        </p:txBody>
      </p:sp>
      <p:sp>
        <p:nvSpPr>
          <p:cNvPr id="16" name="TextBox 15"/>
          <p:cNvSpPr txBox="1"/>
          <p:nvPr/>
        </p:nvSpPr>
        <p:spPr>
          <a:xfrm>
            <a:off x="2095744" y="1834635"/>
            <a:ext cx="20854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accent1">
                    <a:lumMod val="75000"/>
                  </a:schemeClr>
                </a:solidFill>
              </a:rPr>
              <a:t>Data Visualization</a:t>
            </a:r>
            <a:endParaRPr lang="en-US" sz="2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294739" y="1923060"/>
            <a:ext cx="10967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 smtClean="0">
                <a:solidFill>
                  <a:schemeClr val="accent1">
                    <a:lumMod val="75000"/>
                  </a:schemeClr>
                </a:solidFill>
              </a:rPr>
              <a:t>ChatBot</a:t>
            </a:r>
            <a:endParaRPr lang="en-US" sz="2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 flipH="1">
            <a:off x="5887553" y="1923188"/>
            <a:ext cx="1" cy="424602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84035" y="2323170"/>
            <a:ext cx="510884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b="1" dirty="0" smtClean="0">
                <a:cs typeface="Times New Roman" panose="02020603050405020304" pitchFamily="18" charset="0"/>
              </a:rPr>
              <a:t>Why ?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 smtClean="0">
                <a:cs typeface="Times New Roman" panose="02020603050405020304" pitchFamily="18" charset="0"/>
              </a:rPr>
              <a:t>Facilitate access to reviews and product metadata.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 smtClean="0">
                <a:cs typeface="Times New Roman" panose="02020603050405020304" pitchFamily="18" charset="0"/>
              </a:rPr>
              <a:t>Help the company understand review trends and analyze product data.</a:t>
            </a:r>
            <a:endParaRPr lang="en-US" sz="2000" b="1" dirty="0">
              <a:cs typeface="Times New Roman" panose="02020603050405020304" pitchFamily="18" charset="0"/>
            </a:endParaRPr>
          </a:p>
          <a:p>
            <a:pPr algn="just"/>
            <a:r>
              <a:rPr lang="en-US" sz="2000" b="1" dirty="0" smtClean="0">
                <a:cs typeface="Times New Roman" panose="02020603050405020304" pitchFamily="18" charset="0"/>
              </a:rPr>
              <a:t>How ?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 smtClean="0">
                <a:cs typeface="Times New Roman" panose="02020603050405020304" pitchFamily="18" charset="0"/>
              </a:rPr>
              <a:t>Use of Flask to create dashboards.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 smtClean="0">
                <a:cs typeface="Times New Roman" panose="02020603050405020304" pitchFamily="18" charset="0"/>
              </a:rPr>
              <a:t>Analyze price and rating distribution.</a:t>
            </a:r>
          </a:p>
          <a:p>
            <a:pPr algn="just"/>
            <a:r>
              <a:rPr lang="en-US" sz="2000" b="1" dirty="0" smtClean="0">
                <a:cs typeface="Times New Roman" panose="02020603050405020304" pitchFamily="18" charset="0"/>
              </a:rPr>
              <a:t>Importance ?</a:t>
            </a:r>
            <a:endParaRPr lang="en-US" sz="2000" b="1" dirty="0">
              <a:cs typeface="Times New Roman" panose="02020603050405020304" pitchFamily="18" charset="0"/>
            </a:endParaRPr>
          </a:p>
          <a:p>
            <a:pPr algn="just"/>
            <a:r>
              <a:rPr lang="en-US" sz="2000" dirty="0" smtClean="0">
                <a:cs typeface="Times New Roman" panose="02020603050405020304" pitchFamily="18" charset="0"/>
              </a:rPr>
              <a:t>Companies can use this visualization to predict optimal product and discount price, study seasonal trends, etc. 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046839" y="2630947"/>
            <a:ext cx="5592588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b="1" dirty="0" smtClean="0">
                <a:cs typeface="Times New Roman" panose="02020603050405020304" pitchFamily="18" charset="0"/>
              </a:rPr>
              <a:t>Why ?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 smtClean="0">
                <a:cs typeface="Times New Roman" panose="02020603050405020304" pitchFamily="18" charset="0"/>
              </a:rPr>
              <a:t>Easy access to product information.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 smtClean="0">
                <a:cs typeface="Times New Roman" panose="02020603050405020304" pitchFamily="18" charset="0"/>
              </a:rPr>
              <a:t>Helping customer answer any questions they might have.</a:t>
            </a:r>
          </a:p>
          <a:p>
            <a:pPr algn="just"/>
            <a:r>
              <a:rPr lang="en-US" sz="2000" b="1" dirty="0" smtClean="0">
                <a:cs typeface="Times New Roman" panose="02020603050405020304" pitchFamily="18" charset="0"/>
              </a:rPr>
              <a:t>How ?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 smtClean="0">
                <a:cs typeface="Times New Roman" panose="02020603050405020304" pitchFamily="18" charset="0"/>
              </a:rPr>
              <a:t>Use of GROQ API to connect with Llama3 model.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 smtClean="0">
                <a:cs typeface="Times New Roman" panose="02020603050405020304" pitchFamily="18" charset="0"/>
              </a:rPr>
              <a:t>Use of </a:t>
            </a:r>
            <a:r>
              <a:rPr lang="en-US" sz="2000" dirty="0" err="1" smtClean="0">
                <a:cs typeface="Times New Roman" panose="02020603050405020304" pitchFamily="18" charset="0"/>
              </a:rPr>
              <a:t>Streamlit</a:t>
            </a:r>
            <a:r>
              <a:rPr lang="en-US" sz="2000" dirty="0" smtClean="0">
                <a:cs typeface="Times New Roman" panose="02020603050405020304" pitchFamily="18" charset="0"/>
              </a:rPr>
              <a:t> to create interactive UI.</a:t>
            </a:r>
          </a:p>
          <a:p>
            <a:pPr algn="just"/>
            <a:r>
              <a:rPr lang="en-US" sz="2000" b="1" dirty="0" smtClean="0">
                <a:cs typeface="Times New Roman" panose="02020603050405020304" pitchFamily="18" charset="0"/>
              </a:rPr>
              <a:t>Importance ?</a:t>
            </a:r>
          </a:p>
          <a:p>
            <a:pPr algn="just"/>
            <a:r>
              <a:rPr lang="en-US" sz="2000" dirty="0" smtClean="0">
                <a:cs typeface="Times New Roman" panose="02020603050405020304" pitchFamily="18" charset="0"/>
              </a:rPr>
              <a:t>Reducing search time for customers providing fast answers. </a:t>
            </a:r>
          </a:p>
          <a:p>
            <a:pPr algn="just"/>
            <a:endParaRPr lang="en-US" sz="2000" dirty="0">
              <a:cs typeface="Times New Roman" panose="02020603050405020304" pitchFamily="18" charset="0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678426" y="1746210"/>
            <a:ext cx="1091970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8340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ERD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4651" y="1784554"/>
            <a:ext cx="7283657" cy="4539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874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Data Pipeline for Adding/Uploading Data (Apache Airflow)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427" y="1870096"/>
            <a:ext cx="11834106" cy="4429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651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SQL Queries – Retrieving Data  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7842" y="1784555"/>
            <a:ext cx="5677276" cy="4533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76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SQL Queries – Removin</a:t>
            </a:r>
            <a:r>
              <a:rPr lang="en-US" sz="2800" dirty="0"/>
              <a:t>g</a:t>
            </a:r>
            <a:r>
              <a:rPr lang="en-US" sz="2800" dirty="0" smtClean="0"/>
              <a:t> Data </a:t>
            </a:r>
            <a:endParaRPr lang="en-US" sz="2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2879" y="1781605"/>
            <a:ext cx="6287201" cy="4530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279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SQL Queries – Retrieving Data After Removal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8744" y="1794667"/>
            <a:ext cx="5649840" cy="451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027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Dashboards – Control Panel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857" y="1913045"/>
            <a:ext cx="10251245" cy="4396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83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Violet">
      <a:dk1>
        <a:sysClr val="windowText" lastClr="000000"/>
      </a:dk1>
      <a:lt1>
        <a:sysClr val="window" lastClr="FFFFFF"/>
      </a:lt1>
      <a:dk2>
        <a:srgbClr val="373545"/>
      </a:dk2>
      <a:lt2>
        <a:srgbClr val="DCD8DC"/>
      </a:lt2>
      <a:accent1>
        <a:srgbClr val="AD84C6"/>
      </a:accent1>
      <a:accent2>
        <a:srgbClr val="8784C7"/>
      </a:accent2>
      <a:accent3>
        <a:srgbClr val="5D739A"/>
      </a:accent3>
      <a:accent4>
        <a:srgbClr val="6997AF"/>
      </a:accent4>
      <a:accent5>
        <a:srgbClr val="84ACB6"/>
      </a:accent5>
      <a:accent6>
        <a:srgbClr val="6F8183"/>
      </a:accent6>
      <a:hlink>
        <a:srgbClr val="69A020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337</TotalTime>
  <Words>446</Words>
  <Application>Microsoft Office PowerPoint</Application>
  <PresentationFormat>Widescreen</PresentationFormat>
  <Paragraphs>59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Calibri Light</vt:lpstr>
      <vt:lpstr>Times New Roman</vt:lpstr>
      <vt:lpstr>Retrospect</vt:lpstr>
      <vt:lpstr>E-Commerce Data Vault</vt:lpstr>
      <vt:lpstr>Introduction</vt:lpstr>
      <vt:lpstr>Methodology</vt:lpstr>
      <vt:lpstr>ERD</vt:lpstr>
      <vt:lpstr>Data Pipeline for Adding/Uploading Data (Apache Airflow)</vt:lpstr>
      <vt:lpstr>SQL Queries – Retrieving Data  </vt:lpstr>
      <vt:lpstr>SQL Queries – Removing Data </vt:lpstr>
      <vt:lpstr>SQL Queries – Retrieving Data After Removal</vt:lpstr>
      <vt:lpstr>Dashboards – Control Panel</vt:lpstr>
      <vt:lpstr>Dashboards – Access User Reviews </vt:lpstr>
      <vt:lpstr>Dashboards – Access Product Metadata</vt:lpstr>
      <vt:lpstr>Dashboards – User Reviews Visualization</vt:lpstr>
      <vt:lpstr>Dashboards – Product Metadata Visualization (1)</vt:lpstr>
      <vt:lpstr>Dashboards – Product Metadata Visualization (2)</vt:lpstr>
      <vt:lpstr>ChatBot</vt:lpstr>
      <vt:lpstr>ChatBot</vt:lpstr>
      <vt:lpstr>Conclusion / Discussion</vt:lpstr>
      <vt:lpstr>References</vt:lpstr>
      <vt:lpstr>Any Questions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E-Commerce Data Vault</dc:title>
  <dc:creator>RAYAN</dc:creator>
  <cp:lastModifiedBy>RAYAN</cp:lastModifiedBy>
  <cp:revision>32</cp:revision>
  <dcterms:created xsi:type="dcterms:W3CDTF">2024-11-23T20:08:40Z</dcterms:created>
  <dcterms:modified xsi:type="dcterms:W3CDTF">2024-12-03T17:56:44Z</dcterms:modified>
</cp:coreProperties>
</file>